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45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769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90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401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253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93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58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47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2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02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04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9EDA-3C56-4817-9CAF-F81645BF306D}" type="datetimeFigureOut">
              <a:rPr lang="fa-IR" smtClean="0"/>
              <a:t>15/04/1440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408D-B433-416F-AC4F-4E53314E6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23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957"/>
          </a:xfrm>
        </p:spPr>
        <p:txBody>
          <a:bodyPr/>
          <a:lstStyle/>
          <a:p>
            <a:r>
              <a:rPr lang="en-US" dirty="0" smtClean="0"/>
              <a:t>Viral hemorrhagic fever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. </a:t>
            </a:r>
            <a:r>
              <a:rPr lang="en-US" dirty="0" err="1" smtClean="0"/>
              <a:t>Mohsenpour</a:t>
            </a:r>
            <a:endParaRPr lang="en-US" dirty="0" smtClean="0"/>
          </a:p>
          <a:p>
            <a:r>
              <a:rPr lang="en-US" dirty="0" smtClean="0"/>
              <a:t>Associate professor of infectious disease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Kurdistan university of medical science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8231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علائم بالینی چهار مرحله دارد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fa-IR" dirty="0" smtClean="0"/>
              <a:t>1- </a:t>
            </a:r>
            <a:r>
              <a:rPr lang="fa-IR" dirty="0"/>
              <a:t>دوره کمون : بستگی به راه ورود ویروس دارد. پس از گزش کنه، دوره کمون معمولاً یک تا سه روز </a:t>
            </a:r>
            <a:r>
              <a:rPr lang="fa-IR" dirty="0" smtClean="0"/>
              <a:t>است و </a:t>
            </a:r>
            <a:r>
              <a:rPr lang="fa-IR" dirty="0"/>
              <a:t>حداکثر به 9 روز می رسد. دوره کمون بدنبال تماس با بافتها یا خون آلوده معمولاً پنج تا شش روز است </a:t>
            </a:r>
            <a:r>
              <a:rPr lang="fa-IR" dirty="0" smtClean="0"/>
              <a:t>و حداکثر </a:t>
            </a:r>
            <a:r>
              <a:rPr lang="fa-IR" dirty="0"/>
              <a:t>زمان ثابت شده 13 روز بوده </a:t>
            </a:r>
            <a:r>
              <a:rPr lang="fa-IR" dirty="0" smtClean="0"/>
              <a:t>است</a:t>
            </a:r>
          </a:p>
          <a:p>
            <a:pPr marL="0" indent="0" algn="r">
              <a:buNone/>
            </a:pPr>
            <a:r>
              <a:rPr lang="fa-IR" dirty="0" smtClean="0"/>
              <a:t>2- قبل از خونریزی : شروع علائم ناگهانی حدود 1 تا 7 </a:t>
            </a:r>
            <a:r>
              <a:rPr lang="fa-IR" dirty="0" err="1" smtClean="0"/>
              <a:t>روزطول</a:t>
            </a:r>
            <a:r>
              <a:rPr lang="fa-IR" dirty="0" smtClean="0"/>
              <a:t> می کشد (متوسط 3روز)، بیمار دچار سردرد شدید، تب، لرز، درد عضلانی (بخصوص در پشت و پاها)، گیجی، درد و سفتی گردن، درد چشم، ترس از نور (حساسیت به نور)می گردد.</a:t>
            </a:r>
          </a:p>
          <a:p>
            <a:pPr marL="0" indent="0" algn="r">
              <a:buNone/>
            </a:pPr>
            <a:r>
              <a:rPr lang="fa-IR" dirty="0"/>
              <a:t>ممکن است حالت تهوع، استفراغ بدون ارتباط با غذاخوردن و گلودرد و </a:t>
            </a:r>
            <a:r>
              <a:rPr lang="fa-IR" dirty="0" err="1"/>
              <a:t>احتقان</a:t>
            </a:r>
            <a:r>
              <a:rPr lang="fa-IR" dirty="0"/>
              <a:t> ملتحمه در اوایل </a:t>
            </a:r>
            <a:r>
              <a:rPr lang="fa-IR" dirty="0" smtClean="0"/>
              <a:t>بیماری وجود </a:t>
            </a:r>
            <a:r>
              <a:rPr lang="fa-IR" dirty="0"/>
              <a:t>داشته باشد که گاهی با اسهال و درد شکم و کاهش اشتها همراه م </a:t>
            </a:r>
            <a:r>
              <a:rPr lang="fa-IR" dirty="0" err="1"/>
              <a:t>یشود</a:t>
            </a:r>
            <a:r>
              <a:rPr lang="fa-IR" dirty="0"/>
              <a:t>. تب معمولاً بین 3 تا 16 </a:t>
            </a:r>
            <a:r>
              <a:rPr lang="fa-IR" dirty="0" smtClean="0"/>
              <a:t>روز 12</a:t>
            </a:r>
            <a:endParaRPr lang="fa-IR" dirty="0"/>
          </a:p>
          <a:p>
            <a:pPr marL="0" indent="0" algn="r">
              <a:buNone/>
            </a:pPr>
            <a:r>
              <a:rPr lang="fa-IR" dirty="0" smtClean="0"/>
              <a:t>طول </a:t>
            </a:r>
            <a:r>
              <a:rPr lang="fa-IR" dirty="0"/>
              <a:t>می کشد. تورم و قرمزی صورت، گردن و قفسه سینه، پرخونی خفیف حلق و ضایعات نقطه ای در کام</a:t>
            </a:r>
          </a:p>
          <a:p>
            <a:pPr marL="0" indent="0" algn="r">
              <a:buNone/>
            </a:pPr>
            <a:r>
              <a:rPr lang="fa-IR" dirty="0"/>
              <a:t>نرم و سخت شایع هستند.</a:t>
            </a:r>
          </a:p>
          <a:p>
            <a:pPr marL="0" indent="0" algn="r">
              <a:buNone/>
            </a:pPr>
            <a:r>
              <a:rPr lang="fa-IR" dirty="0"/>
              <a:t>تغییرات قلبی عروقی شامل کاهش ضربان قلب و کاهش </a:t>
            </a:r>
            <a:r>
              <a:rPr lang="fa-IR" dirty="0" err="1"/>
              <a:t>فشارخون</a:t>
            </a:r>
            <a:r>
              <a:rPr lang="fa-IR" dirty="0"/>
              <a:t> مشاهده </a:t>
            </a:r>
            <a:r>
              <a:rPr lang="fa-IR" dirty="0" smtClean="0"/>
              <a:t>می </a:t>
            </a:r>
            <a:r>
              <a:rPr lang="fa-IR" dirty="0" err="1" smtClean="0"/>
              <a:t>شود.لکوپنی</a:t>
            </a:r>
            <a:r>
              <a:rPr lang="fa-IR" dirty="0"/>
              <a:t>، </a:t>
            </a:r>
            <a:r>
              <a:rPr lang="fa-IR" dirty="0" err="1"/>
              <a:t>ترمبوسیتوپنی</a:t>
            </a:r>
            <a:r>
              <a:rPr lang="fa-IR" dirty="0"/>
              <a:t> و</a:t>
            </a:r>
          </a:p>
          <a:p>
            <a:pPr algn="r"/>
            <a:r>
              <a:rPr lang="fa-IR" dirty="0"/>
              <a:t>بخصوص </a:t>
            </a:r>
            <a:r>
              <a:rPr lang="fa-IR" dirty="0" err="1"/>
              <a:t>ترمبوسیتوپنی</a:t>
            </a:r>
            <a:r>
              <a:rPr lang="fa-IR" dirty="0"/>
              <a:t> شدید نیز در این مرحله معمولاً مشاهده می گردد</a:t>
            </a:r>
            <a:endParaRPr lang="fa-IR" dirty="0" smtClean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9800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علائم بالینی چهار مرحله دارد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dirty="0"/>
              <a:t> </a:t>
            </a:r>
            <a:r>
              <a:rPr lang="fa-IR" dirty="0" smtClean="0"/>
              <a:t>3- مرحله خونریزی دهنده</a:t>
            </a:r>
            <a:r>
              <a:rPr lang="fa-IR" dirty="0"/>
              <a:t>: مرحله کوتاهی است که به سرعت ایجاد م </a:t>
            </a:r>
            <a:r>
              <a:rPr lang="fa-IR" dirty="0" err="1"/>
              <a:t>یشود</a:t>
            </a:r>
            <a:r>
              <a:rPr lang="fa-IR" dirty="0"/>
              <a:t> و معمولا در روز 3 تا 5 </a:t>
            </a:r>
            <a:r>
              <a:rPr lang="fa-IR" dirty="0" smtClean="0"/>
              <a:t>بیماری شروع می شود </a:t>
            </a:r>
            <a:r>
              <a:rPr lang="fa-IR" dirty="0"/>
              <a:t>و 1 تا 10 روز </a:t>
            </a:r>
            <a:r>
              <a:rPr lang="fa-IR" dirty="0" smtClean="0"/>
              <a:t>(بطور </a:t>
            </a:r>
            <a:r>
              <a:rPr lang="fa-IR" dirty="0"/>
              <a:t>متوسط 4 </a:t>
            </a:r>
            <a:r>
              <a:rPr lang="fa-IR" dirty="0" smtClean="0"/>
              <a:t>روز) </a:t>
            </a:r>
            <a:r>
              <a:rPr lang="fa-IR" dirty="0"/>
              <a:t>طول </a:t>
            </a:r>
            <a:r>
              <a:rPr lang="fa-IR" dirty="0" smtClean="0"/>
              <a:t>می کشد</a:t>
            </a:r>
            <a:r>
              <a:rPr lang="fa-IR" dirty="0"/>
              <a:t>.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/>
              <a:t>-</a:t>
            </a:r>
            <a:r>
              <a:rPr lang="fa-IR" dirty="0" smtClean="0"/>
              <a:t>خونریزی </a:t>
            </a:r>
            <a:r>
              <a:rPr lang="fa-IR" dirty="0"/>
              <a:t>در مخا </a:t>
            </a:r>
            <a:r>
              <a:rPr lang="fa-IR" dirty="0" err="1"/>
              <a:t>طها</a:t>
            </a:r>
            <a:r>
              <a:rPr lang="fa-IR" dirty="0"/>
              <a:t> و </a:t>
            </a:r>
            <a:r>
              <a:rPr lang="fa-IR" dirty="0" err="1"/>
              <a:t>پتشی</a:t>
            </a:r>
            <a:r>
              <a:rPr lang="fa-IR" dirty="0"/>
              <a:t> در </a:t>
            </a:r>
            <a:r>
              <a:rPr lang="fa-IR" dirty="0" smtClean="0"/>
              <a:t>پوست بخصوص </a:t>
            </a:r>
            <a:r>
              <a:rPr lang="fa-IR" dirty="0"/>
              <a:t>در قسمت بالای بدن و در طول خط </a:t>
            </a:r>
            <a:r>
              <a:rPr lang="fa-IR" dirty="0" err="1"/>
              <a:t>زیربغلی</a:t>
            </a:r>
            <a:r>
              <a:rPr lang="fa-IR" dirty="0"/>
              <a:t> و زیر پستان در </a:t>
            </a:r>
            <a:r>
              <a:rPr lang="fa-IR" dirty="0" smtClean="0"/>
              <a:t>خانم ها </a:t>
            </a:r>
            <a:r>
              <a:rPr lang="fa-IR" dirty="0"/>
              <a:t>دیده م </a:t>
            </a:r>
            <a:r>
              <a:rPr lang="fa-IR" dirty="0" err="1"/>
              <a:t>یشود</a:t>
            </a:r>
            <a:r>
              <a:rPr lang="fa-IR" dirty="0"/>
              <a:t>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 -ملنا</a:t>
            </a:r>
            <a:r>
              <a:rPr lang="fa-IR" dirty="0"/>
              <a:t>، </a:t>
            </a:r>
            <a:r>
              <a:rPr lang="fa-IR" dirty="0" err="1"/>
              <a:t>هماتوری</a:t>
            </a:r>
            <a:r>
              <a:rPr lang="fa-IR" dirty="0"/>
              <a:t> و </a:t>
            </a:r>
            <a:r>
              <a:rPr lang="fa-IR" dirty="0" smtClean="0"/>
              <a:t>خونریزی از </a:t>
            </a:r>
            <a:r>
              <a:rPr lang="fa-IR" dirty="0"/>
              <a:t>بینی، لثه و خونریزی از رحم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-خلط </a:t>
            </a:r>
            <a:r>
              <a:rPr lang="fa-IR" dirty="0"/>
              <a:t>خونی، خونریزی در ملتحمه و گوشها نیز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-خونریزی </a:t>
            </a:r>
            <a:r>
              <a:rPr lang="fa-IR" dirty="0"/>
              <a:t>از بینی، استفراغ خونی، ملنا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-مشکلات </a:t>
            </a:r>
            <a:r>
              <a:rPr lang="fa-IR" dirty="0"/>
              <a:t>دستگاه تنفسی </a:t>
            </a:r>
            <a:r>
              <a:rPr lang="fa-IR" dirty="0" err="1"/>
              <a:t>بدلیل</a:t>
            </a:r>
            <a:r>
              <a:rPr lang="fa-IR" dirty="0"/>
              <a:t> </a:t>
            </a:r>
            <a:r>
              <a:rPr lang="fa-IR" dirty="0" smtClean="0"/>
              <a:t>پنومونی </a:t>
            </a:r>
            <a:r>
              <a:rPr lang="fa-IR" dirty="0" err="1" smtClean="0"/>
              <a:t>خونریز</a:t>
            </a:r>
            <a:r>
              <a:rPr lang="fa-IR" dirty="0" smtClean="0"/>
              <a:t> </a:t>
            </a:r>
            <a:r>
              <a:rPr lang="fa-IR" dirty="0" err="1"/>
              <a:t>یدهنده</a:t>
            </a:r>
            <a:r>
              <a:rPr lang="fa-IR" dirty="0"/>
              <a:t> در حدود 10 </a:t>
            </a:r>
            <a:r>
              <a:rPr lang="fa-IR" dirty="0" smtClean="0"/>
              <a:t>%-</a:t>
            </a:r>
          </a:p>
          <a:p>
            <a:pPr marL="0" indent="0" algn="r">
              <a:buNone/>
            </a:pPr>
            <a:r>
              <a:rPr lang="fa-IR" dirty="0" smtClean="0"/>
              <a:t>-هپاتیت </a:t>
            </a:r>
            <a:r>
              <a:rPr lang="fa-IR" dirty="0" err="1" smtClean="0"/>
              <a:t>ایکتریک</a:t>
            </a:r>
            <a:r>
              <a:rPr lang="fa-IR" dirty="0" smtClean="0"/>
              <a:t> </a:t>
            </a:r>
            <a:r>
              <a:rPr lang="fa-IR" dirty="0"/>
              <a:t>کبد و طحال در یک سوم </a:t>
            </a:r>
            <a:r>
              <a:rPr lang="fa-IR" dirty="0" smtClean="0"/>
              <a:t>بیماران بزرگ </a:t>
            </a:r>
          </a:p>
          <a:p>
            <a:pPr marL="0" indent="0" algn="r">
              <a:buNone/>
            </a:pPr>
            <a:r>
              <a:rPr lang="fa-IR" dirty="0" smtClean="0"/>
              <a:t>-</a:t>
            </a:r>
            <a:r>
              <a:rPr lang="fa-IR" dirty="0" err="1" smtClean="0"/>
              <a:t>ترومبوسایتوپنی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</a:t>
            </a:r>
            <a:r>
              <a:rPr lang="fa-IR" dirty="0" err="1" smtClean="0"/>
              <a:t>لکوپنی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401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علائم بالینی چهار مرحله دارد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/>
              <a:t>4 دوره نقاهت: بیماران از روز دهم وقتی ضایعات پوستی </a:t>
            </a:r>
            <a:r>
              <a:rPr lang="fa-IR" dirty="0" smtClean="0"/>
              <a:t>کم رنگ می شود</a:t>
            </a:r>
            <a:r>
              <a:rPr lang="fa-IR" dirty="0"/>
              <a:t>، بتدریج بهبودی پیدا می کنند. </a:t>
            </a:r>
            <a:r>
              <a:rPr lang="fa-IR" dirty="0" smtClean="0"/>
              <a:t>اغلب بیماران </a:t>
            </a:r>
            <a:r>
              <a:rPr lang="fa-IR" dirty="0"/>
              <a:t>در هفته های سوم تا ششم بعد از شروع بیماری وقتی شاخصهای خونی و آزمایش ادرار طبیعی شد </a:t>
            </a:r>
            <a:r>
              <a:rPr lang="fa-IR" dirty="0" smtClean="0"/>
              <a:t>از بیمارستان </a:t>
            </a:r>
            <a:r>
              <a:rPr lang="fa-IR" dirty="0"/>
              <a:t>مرخص می شوند</a:t>
            </a:r>
            <a:r>
              <a:rPr lang="fa-IR" dirty="0" smtClean="0"/>
              <a:t>. </a:t>
            </a:r>
          </a:p>
          <a:p>
            <a:pPr marL="0" indent="0" algn="r">
              <a:buNone/>
            </a:pPr>
            <a:r>
              <a:rPr lang="en-US" dirty="0" smtClean="0"/>
              <a:t>Asthenia-</a:t>
            </a:r>
            <a:endParaRPr lang="en-US" dirty="0"/>
          </a:p>
          <a:p>
            <a:pPr marL="0" indent="0" algn="r">
              <a:buNone/>
            </a:pPr>
            <a:r>
              <a:rPr lang="fa-IR" dirty="0" smtClean="0"/>
              <a:t>-</a:t>
            </a:r>
            <a:r>
              <a:rPr lang="fa-IR" dirty="0" err="1" smtClean="0"/>
              <a:t>نوریت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 ریزش مو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65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سیر علائم بالینی بیماری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0826"/>
            <a:ext cx="12191999" cy="49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err="1"/>
              <a:t>راش</a:t>
            </a:r>
            <a:r>
              <a:rPr lang="fa-IR" b="1" dirty="0"/>
              <a:t> جلدی و گزش کنه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53926"/>
            <a:ext cx="12191999" cy="37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159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تشخیص های </a:t>
            </a:r>
            <a:r>
              <a:rPr lang="fa-IR" b="1" dirty="0"/>
              <a:t>افتراقی تب </a:t>
            </a:r>
            <a:r>
              <a:rPr lang="fa-IR" b="1" dirty="0" smtClean="0"/>
              <a:t>خونریزی دهنده </a:t>
            </a:r>
            <a:r>
              <a:rPr lang="fa-IR" b="1" dirty="0"/>
              <a:t>کریمه </a:t>
            </a:r>
            <a:r>
              <a:rPr lang="fa-IR" b="1" dirty="0" smtClean="0"/>
              <a:t>کنگو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3738"/>
            <a:ext cx="10515600" cy="5704114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fa-IR" dirty="0" smtClean="0"/>
              <a:t>آنفلوانزا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هپاتیت </a:t>
            </a:r>
            <a:r>
              <a:rPr lang="fa-IR" dirty="0" smtClean="0"/>
              <a:t>ویروسی</a:t>
            </a:r>
          </a:p>
          <a:p>
            <a:pPr marL="0" indent="0" algn="r">
              <a:buNone/>
            </a:pPr>
            <a:r>
              <a:rPr lang="fa-IR" dirty="0" smtClean="0"/>
              <a:t>  سرخک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err="1" smtClean="0"/>
              <a:t>مننگوکوکسمی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err="1" smtClean="0"/>
              <a:t>سپتمی</a:t>
            </a:r>
            <a:r>
              <a:rPr lang="fa-IR" dirty="0" smtClean="0"/>
              <a:t> سمی</a:t>
            </a:r>
          </a:p>
          <a:p>
            <a:pPr marL="0" indent="0" algn="r">
              <a:buNone/>
            </a:pPr>
            <a:r>
              <a:rPr lang="fa-IR" dirty="0" smtClean="0"/>
              <a:t>تیفوئید</a:t>
            </a:r>
          </a:p>
          <a:p>
            <a:pPr marL="0" indent="0" algn="r">
              <a:buNone/>
            </a:pPr>
            <a:r>
              <a:rPr lang="fa-IR" dirty="0" smtClean="0"/>
              <a:t> مالاریا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err="1" smtClean="0"/>
              <a:t>لپتوسپیروز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سیا ه زخم گوارشی </a:t>
            </a:r>
            <a:r>
              <a:rPr lang="fa-IR" dirty="0"/>
              <a:t>و </a:t>
            </a:r>
            <a:r>
              <a:rPr lang="fa-IR" dirty="0" smtClean="0"/>
              <a:t>ریوی</a:t>
            </a:r>
          </a:p>
          <a:p>
            <a:pPr marL="0" indent="0" algn="r">
              <a:buNone/>
            </a:pPr>
            <a:r>
              <a:rPr lang="fa-IR" dirty="0" err="1" smtClean="0"/>
              <a:t>شیگلوزویس</a:t>
            </a:r>
            <a:r>
              <a:rPr lang="fa-IR" dirty="0" smtClean="0"/>
              <a:t> </a:t>
            </a:r>
          </a:p>
          <a:p>
            <a:pPr marL="0" indent="0" algn="r">
              <a:buNone/>
            </a:pPr>
            <a:r>
              <a:rPr lang="fa-IR" dirty="0" smtClean="0"/>
              <a:t>اسهال </a:t>
            </a:r>
            <a:r>
              <a:rPr lang="fa-IR" dirty="0"/>
              <a:t>های </a:t>
            </a:r>
            <a:r>
              <a:rPr lang="fa-IR" dirty="0" smtClean="0"/>
              <a:t>باکتریایی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err="1" smtClean="0"/>
              <a:t>آمیبیازیس</a:t>
            </a:r>
            <a:r>
              <a:rPr lang="fa-IR" dirty="0"/>
              <a:t>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err="1" smtClean="0"/>
              <a:t>آندوکاردیت</a:t>
            </a:r>
            <a:endParaRPr lang="fa-IR" dirty="0"/>
          </a:p>
          <a:p>
            <a:pPr marL="0" indent="0" algn="r">
              <a:buNone/>
            </a:pPr>
            <a:r>
              <a:rPr lang="fa-IR" dirty="0" smtClean="0"/>
              <a:t> بیمار </a:t>
            </a:r>
            <a:r>
              <a:rPr lang="fa-IR" dirty="0" err="1"/>
              <a:t>یهای</a:t>
            </a:r>
            <a:r>
              <a:rPr lang="fa-IR" dirty="0"/>
              <a:t> </a:t>
            </a:r>
            <a:r>
              <a:rPr lang="fa-IR" dirty="0" err="1" smtClean="0"/>
              <a:t>ریکتزیایی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سایر تب های خونریزی دهنده </a:t>
            </a:r>
            <a:r>
              <a:rPr lang="fa-IR" dirty="0" smtClean="0"/>
              <a:t>ویروسی</a:t>
            </a:r>
          </a:p>
          <a:p>
            <a:pPr marL="0" indent="0" algn="r">
              <a:buNone/>
            </a:pPr>
            <a:r>
              <a:rPr lang="fa-IR" dirty="0" smtClean="0"/>
              <a:t>سل </a:t>
            </a:r>
            <a:r>
              <a:rPr lang="fa-IR" dirty="0" err="1"/>
              <a:t>میلیر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484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تشخیص های افتراقی تب خونریزی دهنده کریمه کنگو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* Infectious Mononucleosis</a:t>
            </a:r>
          </a:p>
          <a:p>
            <a:r>
              <a:rPr lang="en-US" dirty="0"/>
              <a:t>* CMV</a:t>
            </a:r>
          </a:p>
          <a:p>
            <a:r>
              <a:rPr lang="en-US" dirty="0"/>
              <a:t>* Toxic Shock Syndrome</a:t>
            </a:r>
          </a:p>
          <a:p>
            <a:r>
              <a:rPr lang="en-US" dirty="0"/>
              <a:t>* </a:t>
            </a:r>
            <a:r>
              <a:rPr lang="en-US" dirty="0" err="1"/>
              <a:t>Staphylococal</a:t>
            </a:r>
            <a:r>
              <a:rPr lang="en-US" dirty="0"/>
              <a:t> Scarlet Skin Syndrome</a:t>
            </a:r>
          </a:p>
          <a:p>
            <a:r>
              <a:rPr lang="en-US" dirty="0"/>
              <a:t>* Rat – bite Fever</a:t>
            </a:r>
          </a:p>
          <a:p>
            <a:r>
              <a:rPr lang="en-US" dirty="0"/>
              <a:t>* </a:t>
            </a:r>
            <a:r>
              <a:rPr lang="en-US" dirty="0" err="1"/>
              <a:t>Coccidioidomycosis</a:t>
            </a:r>
            <a:endParaRPr lang="en-US" dirty="0"/>
          </a:p>
          <a:p>
            <a:r>
              <a:rPr lang="en-US" dirty="0"/>
              <a:t>* Acute Abdomen</a:t>
            </a:r>
          </a:p>
          <a:p>
            <a:r>
              <a:rPr lang="en-US" dirty="0"/>
              <a:t>* Disseminated </a:t>
            </a:r>
            <a:r>
              <a:rPr lang="en-US" dirty="0" err="1"/>
              <a:t>Gonococal</a:t>
            </a:r>
            <a:r>
              <a:rPr lang="en-US" dirty="0"/>
              <a:t> Infection</a:t>
            </a:r>
          </a:p>
          <a:p>
            <a:r>
              <a:rPr lang="en-US" dirty="0"/>
              <a:t>* </a:t>
            </a:r>
            <a:r>
              <a:rPr lang="en-US" dirty="0" err="1"/>
              <a:t>Enteroviral</a:t>
            </a:r>
            <a:r>
              <a:rPr lang="en-US" dirty="0"/>
              <a:t> Petechial Rash (echo 9,cox A9)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487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تشخیص های افتراقی تب خونریزی دهنده کریمه کنگو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/>
              <a:t>2 </a:t>
            </a:r>
            <a:r>
              <a:rPr lang="fa-IR" dirty="0" smtClean="0"/>
              <a:t>بدخیمی ها</a:t>
            </a:r>
            <a:r>
              <a:rPr lang="fa-IR" dirty="0"/>
              <a:t>:</a:t>
            </a:r>
          </a:p>
          <a:p>
            <a:pPr marL="0" indent="0" algn="r">
              <a:buNone/>
            </a:pPr>
            <a:r>
              <a:rPr lang="fa-IR" dirty="0"/>
              <a:t>لنفوم، </a:t>
            </a:r>
            <a:r>
              <a:rPr lang="fa-IR" dirty="0" err="1"/>
              <a:t>لوسمی</a:t>
            </a:r>
            <a:r>
              <a:rPr lang="fa-IR" dirty="0"/>
              <a:t> </a:t>
            </a:r>
            <a:r>
              <a:rPr lang="fa-IR" dirty="0" smtClean="0"/>
              <a:t>(حاد </a:t>
            </a:r>
            <a:r>
              <a:rPr lang="fa-IR" dirty="0"/>
              <a:t>و </a:t>
            </a:r>
            <a:r>
              <a:rPr lang="fa-IR" dirty="0" smtClean="0"/>
              <a:t>مزمن)، </a:t>
            </a:r>
            <a:r>
              <a:rPr lang="fa-IR" dirty="0" err="1"/>
              <a:t>مولتیپل</a:t>
            </a:r>
            <a:r>
              <a:rPr lang="fa-IR" dirty="0"/>
              <a:t> </a:t>
            </a:r>
            <a:r>
              <a:rPr lang="fa-IR" dirty="0" err="1"/>
              <a:t>میلوما</a:t>
            </a:r>
            <a:r>
              <a:rPr lang="fa-IR" dirty="0"/>
              <a:t> و </a:t>
            </a:r>
            <a:r>
              <a:rPr lang="fa-IR" dirty="0" err="1"/>
              <a:t>انفیلتراسیون</a:t>
            </a:r>
            <a:r>
              <a:rPr lang="fa-IR" dirty="0"/>
              <a:t> مغز و استخوان توسط سلول های بدخیم.</a:t>
            </a:r>
          </a:p>
          <a:p>
            <a:pPr marL="0" indent="0" algn="r">
              <a:buNone/>
            </a:pPr>
            <a:r>
              <a:rPr lang="fa-IR" dirty="0"/>
              <a:t>3 داروها:</a:t>
            </a:r>
          </a:p>
          <a:p>
            <a:pPr marL="0" indent="0" algn="r">
              <a:buNone/>
            </a:pPr>
            <a:r>
              <a:rPr lang="fa-IR" dirty="0" err="1"/>
              <a:t>کینیدین</a:t>
            </a:r>
            <a:r>
              <a:rPr lang="fa-IR" dirty="0"/>
              <a:t>، </a:t>
            </a:r>
            <a:r>
              <a:rPr lang="fa-IR" dirty="0" err="1"/>
              <a:t>کینین</a:t>
            </a:r>
            <a:r>
              <a:rPr lang="fa-IR" dirty="0"/>
              <a:t>، </a:t>
            </a:r>
            <a:r>
              <a:rPr lang="fa-IR" dirty="0" err="1"/>
              <a:t>سولفونامیدها</a:t>
            </a:r>
            <a:r>
              <a:rPr lang="fa-IR" dirty="0"/>
              <a:t>، کلرامفنیکل، نمک های طلا، </a:t>
            </a:r>
            <a:r>
              <a:rPr lang="fa-IR" dirty="0" err="1"/>
              <a:t>ریفامپین</a:t>
            </a:r>
            <a:r>
              <a:rPr lang="fa-IR" dirty="0"/>
              <a:t>، متیل </a:t>
            </a:r>
            <a:r>
              <a:rPr lang="fa-IR" dirty="0" err="1"/>
              <a:t>دوپا</a:t>
            </a:r>
            <a:r>
              <a:rPr lang="fa-IR" dirty="0"/>
              <a:t>، </a:t>
            </a:r>
            <a:r>
              <a:rPr lang="en-US" dirty="0" smtClean="0"/>
              <a:t>PAS </a:t>
            </a:r>
            <a:r>
              <a:rPr lang="fa-IR" dirty="0" smtClean="0"/>
              <a:t>  دیجیتال،  </a:t>
            </a:r>
            <a:r>
              <a:rPr lang="en-US" dirty="0" smtClean="0"/>
              <a:t>benzene </a:t>
            </a:r>
            <a:r>
              <a:rPr lang="en-US" dirty="0"/>
              <a:t>، </a:t>
            </a:r>
            <a:r>
              <a:rPr lang="fa-IR" dirty="0"/>
              <a:t>استروژن، </a:t>
            </a:r>
            <a:r>
              <a:rPr lang="fa-IR" dirty="0" err="1"/>
              <a:t>تیازید</a:t>
            </a:r>
            <a:r>
              <a:rPr lang="fa-IR" dirty="0"/>
              <a:t>، </a:t>
            </a:r>
            <a:r>
              <a:rPr lang="fa-IR" dirty="0" err="1"/>
              <a:t>هپارین</a:t>
            </a:r>
            <a:r>
              <a:rPr lang="fa-IR" dirty="0"/>
              <a:t> و مسمومیت با </a:t>
            </a:r>
            <a:r>
              <a:rPr lang="fa-IR" dirty="0" err="1"/>
              <a:t>آسپرین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91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تشخیص های افتراقی تب خونریزی دهنده کریمه کنگو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Purpura fulminant (</a:t>
            </a:r>
            <a:r>
              <a:rPr lang="en-US" dirty="0" err="1"/>
              <a:t>Dic</a:t>
            </a:r>
            <a:r>
              <a:rPr lang="en-US" dirty="0"/>
              <a:t>, Sepsis, Malignancy, Massive trauma, ...)</a:t>
            </a:r>
          </a:p>
          <a:p>
            <a:r>
              <a:rPr lang="en-US" dirty="0"/>
              <a:t>* Idiopathic thrombocytopenic purpura (ITP)</a:t>
            </a:r>
          </a:p>
          <a:p>
            <a:r>
              <a:rPr lang="en-US" dirty="0"/>
              <a:t>* Thrombotic, thrombocytopenic purpura (TTP)</a:t>
            </a:r>
          </a:p>
          <a:p>
            <a:r>
              <a:rPr lang="en-US" dirty="0"/>
              <a:t>* Pancreatitis</a:t>
            </a:r>
          </a:p>
          <a:p>
            <a:r>
              <a:rPr lang="en-US" dirty="0"/>
              <a:t>* Aplastic Anemia</a:t>
            </a:r>
          </a:p>
          <a:p>
            <a:r>
              <a:rPr lang="en-US" dirty="0"/>
              <a:t>* Henoch-</a:t>
            </a:r>
            <a:r>
              <a:rPr lang="en-US" dirty="0" err="1"/>
              <a:t>schonlein</a:t>
            </a:r>
            <a:r>
              <a:rPr lang="en-US" dirty="0"/>
              <a:t> </a:t>
            </a:r>
            <a:r>
              <a:rPr lang="en-US" dirty="0" err="1"/>
              <a:t>pupura</a:t>
            </a:r>
            <a:endParaRPr lang="en-US" dirty="0"/>
          </a:p>
          <a:p>
            <a:r>
              <a:rPr lang="en-US" dirty="0"/>
              <a:t>* SLE</a:t>
            </a:r>
          </a:p>
          <a:p>
            <a:r>
              <a:rPr lang="en-US" dirty="0"/>
              <a:t>* </a:t>
            </a:r>
            <a:r>
              <a:rPr lang="en-US" dirty="0" smtClean="0"/>
              <a:t>Vasculitis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Cryoglobulinemia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err="1" smtClean="0"/>
              <a:t>Inflamatory</a:t>
            </a:r>
            <a:r>
              <a:rPr lang="en-US" dirty="0" smtClean="0"/>
              <a:t> bowel diseases</a:t>
            </a:r>
          </a:p>
          <a:p>
            <a:r>
              <a:rPr lang="en-US" dirty="0" smtClean="0"/>
              <a:t>* Post Transfusion </a:t>
            </a:r>
            <a:r>
              <a:rPr lang="en-US" dirty="0" err="1" smtClean="0"/>
              <a:t>Tranfusion</a:t>
            </a:r>
            <a:r>
              <a:rPr lang="en-US" dirty="0" smtClean="0"/>
              <a:t> purpura</a:t>
            </a:r>
          </a:p>
          <a:p>
            <a:r>
              <a:rPr lang="en-US" dirty="0" smtClean="0"/>
              <a:t>* Cyclic thrombocytopenia</a:t>
            </a:r>
          </a:p>
          <a:p>
            <a:r>
              <a:rPr lang="en-US" dirty="0" smtClean="0"/>
              <a:t>* Scurvy (</a:t>
            </a:r>
            <a:r>
              <a:rPr lang="en-US" dirty="0" err="1" smtClean="0"/>
              <a:t>Vit</a:t>
            </a:r>
            <a:r>
              <a:rPr lang="en-US" dirty="0" smtClean="0"/>
              <a:t> C deficiency)</a:t>
            </a:r>
          </a:p>
          <a:p>
            <a:r>
              <a:rPr lang="en-US" dirty="0" smtClean="0"/>
              <a:t>* Graft versus host reaction (Transplant rejection)</a:t>
            </a:r>
          </a:p>
          <a:p>
            <a:r>
              <a:rPr lang="en-US" dirty="0" smtClean="0"/>
              <a:t>* Chronic renal disease</a:t>
            </a:r>
          </a:p>
          <a:p>
            <a:r>
              <a:rPr lang="en-US" dirty="0" smtClean="0"/>
              <a:t>* Magnesium deficiency</a:t>
            </a:r>
          </a:p>
          <a:p>
            <a:r>
              <a:rPr lang="en-US" dirty="0" smtClean="0"/>
              <a:t>* Paroxysmal nocturnal hemoglobinuria</a:t>
            </a: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196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مهمترین تب های خونریزی دهنده ویروسی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23202"/>
            <a:ext cx="10515600" cy="28944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)</a:t>
            </a:r>
            <a:r>
              <a:rPr lang="fa-IR" dirty="0"/>
              <a:t> </a:t>
            </a:r>
            <a:r>
              <a:rPr lang="fa-IR" dirty="0" smtClean="0"/>
              <a:t>   </a:t>
            </a:r>
            <a:r>
              <a:rPr lang="en-US" dirty="0" smtClean="0"/>
              <a:t>yellow fever</a:t>
            </a:r>
            <a:r>
              <a:rPr lang="fa-IR" dirty="0" smtClean="0"/>
              <a:t>-تب زرد(</a:t>
            </a:r>
            <a:endParaRPr lang="fa-IR" dirty="0"/>
          </a:p>
          <a:p>
            <a:pPr marL="0" indent="0" algn="r">
              <a:buNone/>
            </a:pPr>
            <a:r>
              <a:rPr lang="fa-IR" dirty="0" smtClean="0"/>
              <a:t>)</a:t>
            </a:r>
            <a:r>
              <a:rPr lang="en-US" dirty="0" smtClean="0"/>
              <a:t>Dengue </a:t>
            </a:r>
            <a:r>
              <a:rPr lang="en-US" dirty="0" err="1" smtClean="0"/>
              <a:t>Haemorrhagic</a:t>
            </a:r>
            <a:r>
              <a:rPr lang="en-US" dirty="0" smtClean="0"/>
              <a:t> Fever ـ </a:t>
            </a:r>
            <a:r>
              <a:rPr lang="fa-IR" dirty="0" smtClean="0"/>
              <a:t>تب خونریزی دهنده دنگ ( م</a:t>
            </a:r>
          </a:p>
          <a:p>
            <a:pPr marL="0" indent="0" algn="r">
              <a:buNone/>
            </a:pPr>
            <a:r>
              <a:rPr lang="fa-IR" dirty="0" smtClean="0"/>
              <a:t>) </a:t>
            </a:r>
            <a:r>
              <a:rPr lang="en-US" dirty="0" smtClean="0"/>
              <a:t>Rift Valley Fever ـ </a:t>
            </a:r>
            <a:r>
              <a:rPr lang="fa-IR" dirty="0" smtClean="0"/>
              <a:t>تب دره </a:t>
            </a:r>
            <a:r>
              <a:rPr lang="fa-IR" dirty="0" err="1" smtClean="0"/>
              <a:t>ریفت</a:t>
            </a:r>
            <a:r>
              <a:rPr lang="fa-IR" dirty="0" smtClean="0"/>
              <a:t> ( </a:t>
            </a:r>
          </a:p>
          <a:p>
            <a:pPr marL="0" indent="0" algn="r">
              <a:buNone/>
            </a:pPr>
            <a:r>
              <a:rPr lang="fa-IR" dirty="0" smtClean="0"/>
              <a:t>) </a:t>
            </a:r>
            <a:r>
              <a:rPr lang="en-US" dirty="0" smtClean="0"/>
              <a:t>Ebola </a:t>
            </a:r>
            <a:r>
              <a:rPr lang="en-US" dirty="0" err="1" smtClean="0"/>
              <a:t>Haemorrhagic</a:t>
            </a:r>
            <a:r>
              <a:rPr lang="en-US" dirty="0" smtClean="0"/>
              <a:t> Fever</a:t>
            </a:r>
            <a:r>
              <a:rPr lang="fa-IR" dirty="0" smtClean="0"/>
              <a:t>تب خونریزی دهنده </a:t>
            </a:r>
            <a:r>
              <a:rPr lang="fa-IR" dirty="0" err="1" smtClean="0"/>
              <a:t>ایبولا</a:t>
            </a:r>
            <a:r>
              <a:rPr lang="fa-IR" dirty="0" smtClean="0"/>
              <a:t> (</a:t>
            </a:r>
            <a:r>
              <a:rPr lang="en-US" dirty="0" smtClean="0"/>
              <a:t> 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9005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/>
              <a:t>چنانچه جمع امتیازات 12 و یا بیشتر شود مورد </a:t>
            </a:r>
            <a:r>
              <a:rPr lang="fa-IR" dirty="0" err="1"/>
              <a:t>بعنوان</a:t>
            </a:r>
            <a:r>
              <a:rPr lang="fa-IR" dirty="0"/>
              <a:t> مورد </a:t>
            </a:r>
            <a:r>
              <a:rPr lang="fa-IR" dirty="0" smtClean="0"/>
              <a:t>محتمل تلقی شده و </a:t>
            </a:r>
            <a:r>
              <a:rPr lang="fa-IR" dirty="0" err="1" smtClean="0"/>
              <a:t>درما</a:t>
            </a:r>
            <a:r>
              <a:rPr lang="fa-IR" dirty="0" smtClean="0"/>
              <a:t> انجام می شود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783" y="1825624"/>
            <a:ext cx="964038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12" y="426720"/>
            <a:ext cx="10807338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07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670560"/>
            <a:ext cx="10772503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3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مراحل </a:t>
            </a:r>
            <a:r>
              <a:rPr lang="fa-IR" b="1" dirty="0" err="1"/>
              <a:t>ویرمی</a:t>
            </a:r>
            <a:r>
              <a:rPr lang="fa-IR" b="1" dirty="0"/>
              <a:t> در بدن انسان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487" y="2135660"/>
            <a:ext cx="10232570" cy="43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9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روشهای تشخیص آزمایشگاهی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897"/>
            <a:ext cx="10515600" cy="3843066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1 روش </a:t>
            </a:r>
            <a:r>
              <a:rPr lang="fa-IR" dirty="0" err="1"/>
              <a:t>مولکولی</a:t>
            </a:r>
            <a:r>
              <a:rPr lang="fa-IR" dirty="0"/>
              <a:t>: از طریق شناسائی ژن ویروس مربوطه</a:t>
            </a:r>
            <a:r>
              <a:rPr lang="fa-IR" dirty="0" smtClean="0"/>
              <a:t>.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fa-IR" dirty="0" smtClean="0"/>
              <a:t> 2-سرولوژی به روش </a:t>
            </a:r>
            <a:r>
              <a:rPr lang="fa-IR" dirty="0" err="1" smtClean="0"/>
              <a:t>الیزا</a:t>
            </a:r>
            <a:endParaRPr lang="fa-IR" dirty="0" smtClean="0"/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3 -روش </a:t>
            </a:r>
            <a:r>
              <a:rPr lang="fa-IR" dirty="0"/>
              <a:t>جداسازی </a:t>
            </a:r>
            <a:r>
              <a:rPr lang="fa-IR" dirty="0" smtClean="0"/>
              <a:t>ویروس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3632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 err="1" smtClean="0"/>
              <a:t>ریبا</a:t>
            </a:r>
            <a:r>
              <a:rPr lang="fa-IR" dirty="0" smtClean="0"/>
              <a:t> </a:t>
            </a:r>
            <a:r>
              <a:rPr lang="fa-IR" dirty="0" err="1" smtClean="0"/>
              <a:t>ورین</a:t>
            </a:r>
            <a:r>
              <a:rPr lang="fa-IR" smtClean="0"/>
              <a:t> :  30 میلی </a:t>
            </a:r>
            <a:r>
              <a:rPr lang="fa-IR" dirty="0"/>
              <a:t>گرم به </a:t>
            </a:r>
            <a:r>
              <a:rPr lang="fa-IR" dirty="0" err="1"/>
              <a:t>ازای</a:t>
            </a:r>
            <a:r>
              <a:rPr lang="fa-IR" dirty="0"/>
              <a:t> هر کیلوگرم وزن بدن به صورت یکجا سپس 15 </a:t>
            </a:r>
            <a:r>
              <a:rPr lang="fa-IR" dirty="0" smtClean="0"/>
              <a:t>میلی گرم </a:t>
            </a:r>
            <a:r>
              <a:rPr lang="fa-IR" dirty="0"/>
              <a:t>به </a:t>
            </a:r>
            <a:r>
              <a:rPr lang="fa-IR" dirty="0" err="1"/>
              <a:t>ازای</a:t>
            </a:r>
            <a:r>
              <a:rPr lang="fa-IR" dirty="0"/>
              <a:t> </a:t>
            </a:r>
            <a:r>
              <a:rPr lang="fa-IR" dirty="0" err="1"/>
              <a:t>هرکیلوگرم</a:t>
            </a:r>
            <a:r>
              <a:rPr lang="fa-IR" dirty="0"/>
              <a:t> وزن </a:t>
            </a:r>
            <a:r>
              <a:rPr lang="fa-IR" dirty="0" smtClean="0"/>
              <a:t>بدن هر </a:t>
            </a:r>
            <a:r>
              <a:rPr lang="fa-IR" dirty="0"/>
              <a:t>6 ساعت برای 4 روز پس از آن 5/ 7 </a:t>
            </a:r>
            <a:r>
              <a:rPr lang="fa-IR" dirty="0" smtClean="0"/>
              <a:t>میلی گرم </a:t>
            </a:r>
            <a:r>
              <a:rPr lang="fa-IR" dirty="0"/>
              <a:t>به </a:t>
            </a:r>
            <a:r>
              <a:rPr lang="fa-IR" dirty="0" err="1"/>
              <a:t>ازای</a:t>
            </a:r>
            <a:r>
              <a:rPr lang="fa-IR" dirty="0"/>
              <a:t> هر کیلوگرم وزن بدن هر 8 ساعت برای 6 روز دارو</a:t>
            </a:r>
          </a:p>
        </p:txBody>
      </p:sp>
    </p:spTree>
    <p:extLst>
      <p:ext uri="{BB962C8B-B14F-4D97-AF65-F5344CB8AC3E}">
        <p14:creationId xmlns:p14="http://schemas.microsoft.com/office/powerpoint/2010/main" val="25258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اندیکاسیون درمان تزریقی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/>
              <a:t>الف </a:t>
            </a:r>
            <a:r>
              <a:rPr lang="fa-IR" dirty="0" smtClean="0"/>
              <a:t>- </a:t>
            </a:r>
            <a:r>
              <a:rPr lang="fa-IR" dirty="0"/>
              <a:t>علائم اختلالات سیستم اعصاب </a:t>
            </a:r>
            <a:r>
              <a:rPr lang="fa-IR" dirty="0" smtClean="0"/>
              <a:t>مرکزی:</a:t>
            </a:r>
          </a:p>
          <a:p>
            <a:pPr marL="0" indent="0" algn="r">
              <a:buNone/>
            </a:pPr>
            <a:r>
              <a:rPr lang="fa-IR" dirty="0"/>
              <a:t>تشنج، کما، گیجی و اختلالات شدید رفتاری و علائم </a:t>
            </a:r>
            <a:r>
              <a:rPr lang="fa-IR" dirty="0" err="1"/>
              <a:t>لترالیزه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/>
              <a:t>ب </a:t>
            </a:r>
            <a:r>
              <a:rPr lang="fa-IR" dirty="0" smtClean="0"/>
              <a:t>- </a:t>
            </a:r>
            <a:r>
              <a:rPr lang="fa-IR" dirty="0"/>
              <a:t>علائم اختلالات شدید </a:t>
            </a:r>
            <a:r>
              <a:rPr lang="fa-IR" dirty="0" smtClean="0"/>
              <a:t>متابولیک:</a:t>
            </a:r>
          </a:p>
          <a:p>
            <a:pPr marL="0" indent="0" algn="r">
              <a:buNone/>
            </a:pPr>
            <a:r>
              <a:rPr lang="fa-IR" dirty="0" smtClean="0"/>
              <a:t> کمتر از 7/1  ،</a:t>
            </a:r>
            <a:r>
              <a:rPr lang="fa-IR" dirty="0" err="1" smtClean="0"/>
              <a:t>دهیداراتاسیون</a:t>
            </a:r>
            <a:r>
              <a:rPr lang="fa-IR" dirty="0" smtClean="0"/>
              <a:t> بیشتر از 10% ، فشار </a:t>
            </a:r>
            <a:r>
              <a:rPr lang="fa-IR" dirty="0" err="1" smtClean="0"/>
              <a:t>سیستولیک</a:t>
            </a:r>
            <a:r>
              <a:rPr lang="fa-IR" dirty="0" smtClean="0"/>
              <a:t> زیر 90 ،استفراغ شدید</a:t>
            </a:r>
            <a:r>
              <a:rPr lang="en-US" dirty="0" smtClean="0"/>
              <a:t>PH</a:t>
            </a:r>
            <a:r>
              <a:rPr lang="fa-IR" dirty="0" smtClean="0"/>
              <a:t> </a:t>
            </a:r>
          </a:p>
          <a:p>
            <a:pPr marL="0" indent="0" algn="r">
              <a:buNone/>
            </a:pPr>
            <a:r>
              <a:rPr lang="fa-IR" dirty="0" smtClean="0"/>
              <a:t>ج-علائمی </a:t>
            </a:r>
            <a:r>
              <a:rPr lang="fa-IR" dirty="0"/>
              <a:t>که </a:t>
            </a:r>
            <a:r>
              <a:rPr lang="fa-IR" dirty="0" err="1"/>
              <a:t>بدلیل</a:t>
            </a:r>
            <a:r>
              <a:rPr lang="fa-IR" dirty="0"/>
              <a:t> اختلالات شدید بوده و با پیش آگهی بدی همراه </a:t>
            </a:r>
            <a:r>
              <a:rPr lang="fa-IR" dirty="0" smtClean="0"/>
              <a:t>است:</a:t>
            </a:r>
          </a:p>
          <a:p>
            <a:pPr marL="0" indent="0" algn="r">
              <a:buNone/>
            </a:pPr>
            <a:r>
              <a:rPr lang="en-US" dirty="0" smtClean="0"/>
              <a:t>DIC</a:t>
            </a:r>
            <a:r>
              <a:rPr lang="fa-IR" dirty="0" smtClean="0"/>
              <a:t>پلاکت کمتر از 100000 هزار ، هموگلوبین کمتر از 7 ،</a:t>
            </a:r>
          </a:p>
          <a:p>
            <a:pPr marL="0" indent="0" algn="r">
              <a:buNone/>
            </a:pPr>
            <a:r>
              <a:rPr lang="fa-IR" dirty="0"/>
              <a:t>د </a:t>
            </a:r>
            <a:r>
              <a:rPr lang="fa-IR" dirty="0" smtClean="0"/>
              <a:t>- </a:t>
            </a:r>
            <a:r>
              <a:rPr lang="fa-IR" dirty="0"/>
              <a:t>نارسائی کبدی</a:t>
            </a:r>
            <a:r>
              <a:rPr lang="fa-I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86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تب خونریزی دهنده کریمه کنگو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 smtClean="0"/>
              <a:t>-بیماری خونریزی دهنده تب دار حاد</a:t>
            </a:r>
          </a:p>
          <a:p>
            <a:pPr marL="0" indent="0" algn="r">
              <a:buNone/>
            </a:pPr>
            <a:r>
              <a:rPr lang="fa-IR" dirty="0" smtClean="0"/>
              <a:t>-انتقال با کنه</a:t>
            </a:r>
          </a:p>
          <a:p>
            <a:pPr marL="0" indent="0" algn="r">
              <a:buNone/>
            </a:pPr>
            <a:r>
              <a:rPr lang="fa-IR" dirty="0" smtClean="0"/>
              <a:t>-انتقال بیمارستانی</a:t>
            </a:r>
          </a:p>
          <a:p>
            <a:pPr marL="0" indent="0" algn="r">
              <a:buNone/>
            </a:pPr>
            <a:r>
              <a:rPr lang="fa-IR" dirty="0" smtClean="0"/>
              <a:t>-مرگ و میر بالا</a:t>
            </a:r>
          </a:p>
          <a:p>
            <a:pPr marL="0" indent="0" algn="r">
              <a:buNone/>
            </a:pPr>
            <a:r>
              <a:rPr lang="fa-IR" dirty="0"/>
              <a:t>-</a:t>
            </a:r>
            <a:r>
              <a:rPr lang="fa-IR" dirty="0" smtClean="0"/>
              <a:t>سال 1942 کریمه</a:t>
            </a:r>
          </a:p>
          <a:p>
            <a:pPr marL="0" indent="0" algn="r">
              <a:buNone/>
            </a:pPr>
            <a:r>
              <a:rPr lang="fa-IR" dirty="0" smtClean="0"/>
              <a:t>- سال 1956 کنگو</a:t>
            </a:r>
          </a:p>
          <a:p>
            <a:pPr marL="0" indent="0" algn="r">
              <a:buNone/>
            </a:pPr>
            <a:r>
              <a:rPr lang="fa-IR" dirty="0" smtClean="0"/>
              <a:t>- اولین توصیف توسط </a:t>
            </a:r>
            <a:r>
              <a:rPr lang="fa-IR" dirty="0" err="1" smtClean="0"/>
              <a:t>شوماکوف</a:t>
            </a:r>
            <a:r>
              <a:rPr lang="fa-IR" dirty="0" smtClean="0"/>
              <a:t> روسی</a:t>
            </a:r>
          </a:p>
          <a:p>
            <a:pPr algn="r">
              <a:buFontTx/>
              <a:buChar char="-"/>
            </a:pPr>
            <a:endParaRPr lang="fa-IR" dirty="0" smtClean="0"/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772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نقشه پراکندگی </a:t>
            </a:r>
            <a:r>
              <a:rPr lang="fa-IR" b="1" dirty="0" smtClean="0"/>
              <a:t>بیماری در جهان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b="1" dirty="0" smtClean="0"/>
              <a:t>CCHF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1941660"/>
            <a:ext cx="8151222" cy="47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7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عامل بیماری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Hyalomma</a:t>
            </a:r>
            <a:r>
              <a:rPr lang="en-US" dirty="0" smtClean="0"/>
              <a:t> </a:t>
            </a:r>
            <a:r>
              <a:rPr lang="en-US" dirty="0" err="1" smtClean="0"/>
              <a:t>Marginatum</a:t>
            </a:r>
            <a:r>
              <a:rPr lang="fa-IR" dirty="0" smtClean="0"/>
              <a:t>کنه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Arboviruses </a:t>
            </a:r>
            <a:r>
              <a:rPr lang="fa-IR" dirty="0" smtClean="0"/>
              <a:t>خانواده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en-US" dirty="0" err="1" smtClean="0"/>
              <a:t>Bunyaviridae</a:t>
            </a:r>
            <a:r>
              <a:rPr lang="en-US" dirty="0" smtClean="0"/>
              <a:t> </a:t>
            </a:r>
            <a:r>
              <a:rPr lang="fa-IR" dirty="0" smtClean="0"/>
              <a:t>جنس</a:t>
            </a:r>
            <a:r>
              <a:rPr lang="en-US" dirty="0" smtClean="0"/>
              <a:t> </a:t>
            </a: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en-US" dirty="0" err="1" smtClean="0"/>
              <a:t>Nairovirus</a:t>
            </a:r>
            <a:r>
              <a:rPr lang="fa-IR" dirty="0" smtClean="0"/>
              <a:t>گروه </a:t>
            </a:r>
          </a:p>
        </p:txBody>
      </p:sp>
    </p:spTree>
    <p:extLst>
      <p:ext uri="{BB962C8B-B14F-4D97-AF65-F5344CB8AC3E}">
        <p14:creationId xmlns:p14="http://schemas.microsoft.com/office/powerpoint/2010/main" val="45138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راه های انتقال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dirty="0" err="1" smtClean="0"/>
              <a:t>خرگو</a:t>
            </a:r>
            <a:r>
              <a:rPr lang="fa-IR" dirty="0" smtClean="0"/>
              <a:t> ش صحرائی</a:t>
            </a:r>
          </a:p>
          <a:p>
            <a:pPr marL="0" indent="0" algn="r">
              <a:buNone/>
            </a:pPr>
            <a:r>
              <a:rPr lang="fa-IR" dirty="0" smtClean="0"/>
              <a:t>جوجه تیغی</a:t>
            </a:r>
          </a:p>
          <a:p>
            <a:pPr marL="0" indent="0" algn="r">
              <a:buNone/>
            </a:pPr>
            <a:r>
              <a:rPr lang="fa-IR" dirty="0" smtClean="0"/>
              <a:t> گوسفند</a:t>
            </a:r>
          </a:p>
          <a:p>
            <a:pPr marL="0" indent="0" algn="r">
              <a:buNone/>
            </a:pPr>
            <a:r>
              <a:rPr lang="fa-IR" dirty="0" smtClean="0"/>
              <a:t>  گاو</a:t>
            </a:r>
          </a:p>
          <a:p>
            <a:pPr marL="0" indent="0" algn="r">
              <a:buNone/>
            </a:pPr>
            <a:r>
              <a:rPr lang="fa-IR" dirty="0" smtClean="0"/>
              <a:t> زرافه</a:t>
            </a:r>
          </a:p>
          <a:p>
            <a:pPr marL="0" indent="0" algn="r">
              <a:buNone/>
            </a:pPr>
            <a:r>
              <a:rPr lang="fa-IR" dirty="0" smtClean="0"/>
              <a:t> کرگدن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گاو کوهی 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fa-IR" dirty="0" err="1" smtClean="0"/>
              <a:t>بوفالو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گورخر </a:t>
            </a: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 </a:t>
            </a:r>
            <a:r>
              <a:rPr lang="fa-IR" dirty="0"/>
              <a:t>سگ </a:t>
            </a:r>
            <a:r>
              <a:rPr lang="fa-IR" dirty="0" smtClean="0"/>
              <a:t>ها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916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راه های انتقال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-بیماری </a:t>
            </a:r>
            <a:r>
              <a:rPr lang="fa-IR" dirty="0"/>
              <a:t>در </a:t>
            </a:r>
            <a:r>
              <a:rPr lang="fa-IR" dirty="0" smtClean="0"/>
              <a:t>حیوانات اهلی </a:t>
            </a:r>
            <a:r>
              <a:rPr lang="fa-IR" dirty="0"/>
              <a:t>هیچگونه علائم مشخصی ندارد و خطر انتقال بیماری در انسان در طی ذبح حیوان آلوده و یا یک دوره </a:t>
            </a:r>
            <a:r>
              <a:rPr lang="fa-IR" dirty="0" smtClean="0"/>
              <a:t>کوتاه پس </a:t>
            </a:r>
            <a:r>
              <a:rPr lang="fa-IR" dirty="0"/>
              <a:t>از ذبح حیوان آلوده وجود دارد </a:t>
            </a:r>
            <a:r>
              <a:rPr lang="fa-IR" dirty="0" smtClean="0"/>
              <a:t>(بدنبال </a:t>
            </a:r>
            <a:r>
              <a:rPr lang="fa-IR" dirty="0"/>
              <a:t>تماس با پوست یا لاشه </a:t>
            </a:r>
            <a:r>
              <a:rPr lang="fa-IR" dirty="0" smtClean="0"/>
              <a:t>حیوان)</a:t>
            </a:r>
          </a:p>
          <a:p>
            <a:pPr marL="0" indent="0" algn="r">
              <a:buNone/>
            </a:pPr>
            <a:r>
              <a:rPr lang="fa-IR" dirty="0" smtClean="0"/>
              <a:t>-</a:t>
            </a:r>
            <a:r>
              <a:rPr lang="fa-IR" dirty="0"/>
              <a:t>همچنین تماس با خون و بافت بیماران </a:t>
            </a:r>
            <a:r>
              <a:rPr lang="fa-IR" dirty="0" smtClean="0"/>
              <a:t>انسان </a:t>
            </a:r>
            <a:r>
              <a:rPr lang="fa-IR" dirty="0"/>
              <a:t>با خون، بزاق، ادرار، مدفوع و </a:t>
            </a:r>
            <a:r>
              <a:rPr lang="fa-IR" dirty="0" smtClean="0"/>
              <a:t>استفراغ</a:t>
            </a:r>
          </a:p>
          <a:p>
            <a:pPr marL="0" indent="0" algn="r">
              <a:buNone/>
            </a:pPr>
            <a:endParaRPr lang="fa-IR" dirty="0" smtClean="0"/>
          </a:p>
          <a:p>
            <a:pPr marL="0" indent="0" algn="r">
              <a:buNone/>
            </a:pPr>
            <a:r>
              <a:rPr lang="fa-IR" dirty="0" smtClean="0"/>
              <a:t>- افرادی </a:t>
            </a:r>
            <a:r>
              <a:rPr lang="fa-IR" dirty="0"/>
              <a:t>که بیشتر در معرض خطر </a:t>
            </a:r>
            <a:r>
              <a:rPr lang="fa-IR" dirty="0" smtClean="0"/>
              <a:t>میباشند </a:t>
            </a:r>
            <a:r>
              <a:rPr lang="fa-IR" dirty="0"/>
              <a:t>عبارتند از: دامداران و کشاورزان، کارگران </a:t>
            </a:r>
            <a:r>
              <a:rPr lang="fa-IR" dirty="0" err="1"/>
              <a:t>کشتارگا</a:t>
            </a:r>
            <a:r>
              <a:rPr lang="fa-IR" dirty="0"/>
              <a:t> </a:t>
            </a:r>
            <a:r>
              <a:rPr lang="fa-IR" dirty="0" err="1"/>
              <a:t>هها</a:t>
            </a:r>
            <a:r>
              <a:rPr lang="fa-IR" dirty="0"/>
              <a:t>، </a:t>
            </a:r>
            <a:r>
              <a:rPr lang="fa-IR" dirty="0" err="1" smtClean="0"/>
              <a:t>دامپزشکان</a:t>
            </a:r>
            <a:r>
              <a:rPr lang="fa-IR" dirty="0" smtClean="0"/>
              <a:t> و </a:t>
            </a:r>
            <a:r>
              <a:rPr lang="fa-IR" dirty="0"/>
              <a:t>کارکنان بهداشتی و </a:t>
            </a:r>
            <a:r>
              <a:rPr lang="fa-IR" dirty="0" smtClean="0"/>
              <a:t>درمانی</a:t>
            </a:r>
          </a:p>
          <a:p>
            <a:pPr marL="0" indent="0" algn="r">
              <a:buNone/>
            </a:pPr>
            <a:r>
              <a:rPr lang="fa-IR" dirty="0" smtClean="0"/>
              <a:t> </a:t>
            </a:r>
          </a:p>
          <a:p>
            <a:pPr marL="0" indent="0" algn="r">
              <a:buNone/>
            </a:pPr>
            <a:r>
              <a:rPr lang="fa-IR" dirty="0" smtClean="0"/>
              <a:t>- بیشتر در فصول گرم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634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چرخه انتقال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299" y="1825625"/>
            <a:ext cx="73974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نقشه پراکنده تب </a:t>
            </a:r>
            <a:r>
              <a:rPr lang="fa-IR" b="1" dirty="0" err="1"/>
              <a:t>خونریز</a:t>
            </a:r>
            <a:r>
              <a:rPr lang="fa-IR" b="1" dirty="0"/>
              <a:t> </a:t>
            </a:r>
            <a:r>
              <a:rPr lang="fa-IR" b="1" dirty="0" err="1"/>
              <a:t>یدهنده</a:t>
            </a:r>
            <a:r>
              <a:rPr lang="fa-IR" b="1" dirty="0"/>
              <a:t> کریمه کنگو و </a:t>
            </a:r>
            <a:r>
              <a:rPr lang="fa-IR" b="1" dirty="0" err="1"/>
              <a:t>اکولوژی</a:t>
            </a:r>
            <a:r>
              <a:rPr lang="fa-IR" b="1"/>
              <a:t> کنه در دنیا</a:t>
            </a:r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717" y="1825625"/>
            <a:ext cx="6974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1101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Viral hemorrhagic fever</vt:lpstr>
      <vt:lpstr> مهمترین تب های خونریزی دهنده ویروسی</vt:lpstr>
      <vt:lpstr>تب خونریزی دهنده کریمه کنگو</vt:lpstr>
      <vt:lpstr>نقشه پراکندگی بیماری در جهان CCHF</vt:lpstr>
      <vt:lpstr>عامل بیماری</vt:lpstr>
      <vt:lpstr>راه های انتقال</vt:lpstr>
      <vt:lpstr>راه های انتقال</vt:lpstr>
      <vt:lpstr>چرخه انتقال</vt:lpstr>
      <vt:lpstr>نقشه پراکنده تب خونریز یدهنده کریمه کنگو و اکولوژی کنه در دنیا</vt:lpstr>
      <vt:lpstr>علائم بالینی چهار مرحله دارد</vt:lpstr>
      <vt:lpstr>علائم بالینی چهار مرحله دارد</vt:lpstr>
      <vt:lpstr>علائم بالینی چهار مرحله دارد</vt:lpstr>
      <vt:lpstr>PowerPoint Presentation</vt:lpstr>
      <vt:lpstr>سیر علائم بالینی بیماری</vt:lpstr>
      <vt:lpstr>راش جلدی و گزش کنه</vt:lpstr>
      <vt:lpstr>تشخیص های افتراقی تب خونریزی دهنده کریمه کنگو</vt:lpstr>
      <vt:lpstr>تشخیص های افتراقی تب خونریزی دهنده کریمه کنگو</vt:lpstr>
      <vt:lpstr>تشخیص های افتراقی تب خونریزی دهنده کریمه کنگو</vt:lpstr>
      <vt:lpstr>تشخیص های افتراقی تب خونریزی دهنده کریمه کنگو</vt:lpstr>
      <vt:lpstr>چنانچه جمع امتیازات 12 و یا بیشتر شود مورد بعنوان مورد محتمل تلقی شده و درما انجام می شود</vt:lpstr>
      <vt:lpstr>PowerPoint Presentation</vt:lpstr>
      <vt:lpstr>PowerPoint Presentation</vt:lpstr>
      <vt:lpstr>مراحل ویرمی در بدن انسان</vt:lpstr>
      <vt:lpstr>روشهای تشخیص آزمایشگاهی</vt:lpstr>
      <vt:lpstr>درمان</vt:lpstr>
      <vt:lpstr>اندیکاسیون درمان تزریقی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hemorrhagic fever</dc:title>
  <dc:creator>behzad</dc:creator>
  <cp:lastModifiedBy>behzad</cp:lastModifiedBy>
  <cp:revision>26</cp:revision>
  <dcterms:created xsi:type="dcterms:W3CDTF">2018-12-14T14:50:38Z</dcterms:created>
  <dcterms:modified xsi:type="dcterms:W3CDTF">2018-12-23T16:26:36Z</dcterms:modified>
</cp:coreProperties>
</file>